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3" r:id="rId4"/>
    <p:sldId id="274" r:id="rId5"/>
    <p:sldId id="261" r:id="rId6"/>
    <p:sldId id="264" r:id="rId7"/>
    <p:sldId id="279" r:id="rId8"/>
    <p:sldId id="280" r:id="rId9"/>
    <p:sldId id="281" r:id="rId10"/>
    <p:sldId id="284" r:id="rId11"/>
    <p:sldId id="283" r:id="rId12"/>
    <p:sldId id="282" r:id="rId13"/>
  </p:sldIdLst>
  <p:sldSz cx="12192000" cy="6858000"/>
  <p:notesSz cx="6858000" cy="9144000"/>
  <p:embeddedFontLst>
    <p:embeddedFont>
      <p:font typeface="Arial Black" panose="020B0A04020102020204" pitchFamily="34" charset="0"/>
      <p:regular r:id="rId15"/>
      <p:bold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Ra/b2L7jssDw5yWGYLVKFUv7r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18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47BE968C-0EC9-DB1A-BE9A-7749A09DF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>
            <a:extLst>
              <a:ext uri="{FF2B5EF4-FFF2-40B4-BE49-F238E27FC236}">
                <a16:creationId xmlns:a16="http://schemas.microsoft.com/office/drawing/2014/main" id="{C78D2557-BA77-C893-A6F3-3EAA0ED5E1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2:notes">
            <a:extLst>
              <a:ext uri="{FF2B5EF4-FFF2-40B4-BE49-F238E27FC236}">
                <a16:creationId xmlns:a16="http://schemas.microsoft.com/office/drawing/2014/main" id="{DBA112D8-DF85-8411-4DA9-7ACF27D26F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2:notes">
            <a:extLst>
              <a:ext uri="{FF2B5EF4-FFF2-40B4-BE49-F238E27FC236}">
                <a16:creationId xmlns:a16="http://schemas.microsoft.com/office/drawing/2014/main" id="{73947516-A37B-59C3-D290-CC74EA9653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7898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D1321A99-19FC-A130-2AD1-15517EB86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>
            <a:extLst>
              <a:ext uri="{FF2B5EF4-FFF2-40B4-BE49-F238E27FC236}">
                <a16:creationId xmlns:a16="http://schemas.microsoft.com/office/drawing/2014/main" id="{C5564063-7640-E20D-318C-C417397794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2:notes">
            <a:extLst>
              <a:ext uri="{FF2B5EF4-FFF2-40B4-BE49-F238E27FC236}">
                <a16:creationId xmlns:a16="http://schemas.microsoft.com/office/drawing/2014/main" id="{2118B1D3-F848-A9C3-432F-02AF6666E2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2:notes">
            <a:extLst>
              <a:ext uri="{FF2B5EF4-FFF2-40B4-BE49-F238E27FC236}">
                <a16:creationId xmlns:a16="http://schemas.microsoft.com/office/drawing/2014/main" id="{D8D32355-FBAC-D9F3-A736-F1107E3FDB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8280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13B514DA-0023-B41D-92BE-59DA85950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>
            <a:extLst>
              <a:ext uri="{FF2B5EF4-FFF2-40B4-BE49-F238E27FC236}">
                <a16:creationId xmlns:a16="http://schemas.microsoft.com/office/drawing/2014/main" id="{70387A6D-FD7F-67B3-32EA-5AAE098068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2:notes">
            <a:extLst>
              <a:ext uri="{FF2B5EF4-FFF2-40B4-BE49-F238E27FC236}">
                <a16:creationId xmlns:a16="http://schemas.microsoft.com/office/drawing/2014/main" id="{36512BB6-962E-4649-93EA-1BDA15819E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2:notes">
            <a:extLst>
              <a:ext uri="{FF2B5EF4-FFF2-40B4-BE49-F238E27FC236}">
                <a16:creationId xmlns:a16="http://schemas.microsoft.com/office/drawing/2014/main" id="{1AAE300D-E294-AC0D-C2DF-9FD476A6F5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2360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3C5AA911-B70B-2DFA-C468-7C72B4198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:notes">
            <a:extLst>
              <a:ext uri="{FF2B5EF4-FFF2-40B4-BE49-F238E27FC236}">
                <a16:creationId xmlns:a16="http://schemas.microsoft.com/office/drawing/2014/main" id="{AFBF135A-6CCE-3893-3BDD-298D3EA240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24:notes">
            <a:extLst>
              <a:ext uri="{FF2B5EF4-FFF2-40B4-BE49-F238E27FC236}">
                <a16:creationId xmlns:a16="http://schemas.microsoft.com/office/drawing/2014/main" id="{C2FF2F5C-4A7D-0FD1-D514-2FE00BAB0F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24:notes">
            <a:extLst>
              <a:ext uri="{FF2B5EF4-FFF2-40B4-BE49-F238E27FC236}">
                <a16:creationId xmlns:a16="http://schemas.microsoft.com/office/drawing/2014/main" id="{D30B4F59-FF80-B532-EB92-1A65A147B8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0967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6FD13218-F351-EA25-498C-933DB652C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:notes">
            <a:extLst>
              <a:ext uri="{FF2B5EF4-FFF2-40B4-BE49-F238E27FC236}">
                <a16:creationId xmlns:a16="http://schemas.microsoft.com/office/drawing/2014/main" id="{56BE6170-F2A3-46C5-1881-E2EB485AB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3:notes">
            <a:extLst>
              <a:ext uri="{FF2B5EF4-FFF2-40B4-BE49-F238E27FC236}">
                <a16:creationId xmlns:a16="http://schemas.microsoft.com/office/drawing/2014/main" id="{7C6366D5-A73B-C5C7-049E-AF6C814364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23:notes">
            <a:extLst>
              <a:ext uri="{FF2B5EF4-FFF2-40B4-BE49-F238E27FC236}">
                <a16:creationId xmlns:a16="http://schemas.microsoft.com/office/drawing/2014/main" id="{481F1A82-4492-1082-4E09-710471E1CB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1421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>
          <a:extLst>
            <a:ext uri="{FF2B5EF4-FFF2-40B4-BE49-F238E27FC236}">
              <a16:creationId xmlns:a16="http://schemas.microsoft.com/office/drawing/2014/main" id="{27FBCEC2-A7D1-6378-7775-0DB38F8A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:notes">
            <a:extLst>
              <a:ext uri="{FF2B5EF4-FFF2-40B4-BE49-F238E27FC236}">
                <a16:creationId xmlns:a16="http://schemas.microsoft.com/office/drawing/2014/main" id="{E0DC6020-B0B9-1225-259D-A4FF6CDE8D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29:notes">
            <a:extLst>
              <a:ext uri="{FF2B5EF4-FFF2-40B4-BE49-F238E27FC236}">
                <a16:creationId xmlns:a16="http://schemas.microsoft.com/office/drawing/2014/main" id="{FF607102-5294-7D35-9C1C-E1E9D14A04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29:notes">
            <a:extLst>
              <a:ext uri="{FF2B5EF4-FFF2-40B4-BE49-F238E27FC236}">
                <a16:creationId xmlns:a16="http://schemas.microsoft.com/office/drawing/2014/main" id="{282DFB4A-DD77-FD90-8804-983A2BAA7E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04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993D26B4-816E-1D5E-A9D8-9D8B6EBD7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:notes">
            <a:extLst>
              <a:ext uri="{FF2B5EF4-FFF2-40B4-BE49-F238E27FC236}">
                <a16:creationId xmlns:a16="http://schemas.microsoft.com/office/drawing/2014/main" id="{A505FC08-5EDB-8393-F7A1-48DE4033CA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6:notes">
            <a:extLst>
              <a:ext uri="{FF2B5EF4-FFF2-40B4-BE49-F238E27FC236}">
                <a16:creationId xmlns:a16="http://schemas.microsoft.com/office/drawing/2014/main" id="{AB54D720-282A-7ACD-1A54-3F893F58A5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6:notes">
            <a:extLst>
              <a:ext uri="{FF2B5EF4-FFF2-40B4-BE49-F238E27FC236}">
                <a16:creationId xmlns:a16="http://schemas.microsoft.com/office/drawing/2014/main" id="{D5D0B2BA-3332-8CE9-F05F-AE720682D3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8222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08717256-2611-7DF9-4C1E-0FDAEE901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>
            <a:extLst>
              <a:ext uri="{FF2B5EF4-FFF2-40B4-BE49-F238E27FC236}">
                <a16:creationId xmlns:a16="http://schemas.microsoft.com/office/drawing/2014/main" id="{512F2A4E-E284-360B-F139-7C1B0C2B65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2:notes">
            <a:extLst>
              <a:ext uri="{FF2B5EF4-FFF2-40B4-BE49-F238E27FC236}">
                <a16:creationId xmlns:a16="http://schemas.microsoft.com/office/drawing/2014/main" id="{7734FAF7-6C4F-42E1-5D2E-E06B909804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2:notes">
            <a:extLst>
              <a:ext uri="{FF2B5EF4-FFF2-40B4-BE49-F238E27FC236}">
                <a16:creationId xmlns:a16="http://schemas.microsoft.com/office/drawing/2014/main" id="{B8709C82-FD12-3B53-1196-A463D7C101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2712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Panorâmica com Legenda">
  <p:cSld name="Foto Panorâmica com Legenda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>
            <a:spLocks noGrp="1"/>
          </p:cNvSpPr>
          <p:nvPr>
            <p:ph type="pic" idx="2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41"/>
          <p:cNvSpPr txBox="1">
            <a:spLocks noGrp="1"/>
          </p:cNvSpPr>
          <p:nvPr>
            <p:ph type="body" idx="1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Legenda">
  <p:cSld name="Título e Legenda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2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4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 com Legenda">
  <p:cSld name="Citação com Legenda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3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3"/>
          <p:cNvSpPr txBox="1">
            <a:spLocks noGrp="1"/>
          </p:cNvSpPr>
          <p:nvPr>
            <p:ph type="body" idx="1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43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4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ão de Nome">
  <p:cSld name="Cartão de Nom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4"/>
          <p:cNvSpPr txBox="1"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4"/>
          <p:cNvSpPr txBox="1"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4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r o Cartão de Nome">
  <p:cSld name="Citar o Cartão de Nom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5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5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5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5"/>
          <p:cNvSpPr txBox="1">
            <a:spLocks noGrp="1"/>
          </p:cNvSpPr>
          <p:nvPr>
            <p:ph type="body" idx="1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45"/>
          <p:cNvSpPr txBox="1">
            <a:spLocks noGrp="1"/>
          </p:cNvSpPr>
          <p:nvPr>
            <p:ph type="body" idx="2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4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dadeiro ou Falso">
  <p:cSld name="Verdadeiro ou Falso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6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6"/>
          <p:cNvSpPr txBox="1">
            <a:spLocks noGrp="1"/>
          </p:cNvSpPr>
          <p:nvPr>
            <p:ph type="body" idx="1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 rot="5400000">
            <a:off x="4532312" y="-723899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body" idx="1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2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body" idx="3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4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body" idx="1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61" name="Google Shape;61;p39"/>
          <p:cNvSpPr txBox="1">
            <a:spLocks noGrp="1"/>
          </p:cNvSpPr>
          <p:nvPr>
            <p:ph type="body" idx="2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>
            <a:spLocks noGrp="1"/>
          </p:cNvSpPr>
          <p:nvPr>
            <p:ph type="pic" idx="2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40"/>
          <p:cNvSpPr txBox="1">
            <a:spLocks noGrp="1"/>
          </p:cNvSpPr>
          <p:nvPr>
            <p:ph type="body" idx="1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dt" idx="10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sldNum" idx="12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11" Type="http://schemas.openxmlformats.org/officeDocument/2006/relationships/image" Target="../media/image10.png"/><Relationship Id="rId5" Type="http://schemas.openxmlformats.org/officeDocument/2006/relationships/image" Target="../media/image46.png"/><Relationship Id="rId10" Type="http://schemas.openxmlformats.org/officeDocument/2006/relationships/image" Target="../media/image49.svg"/><Relationship Id="rId4" Type="http://schemas.microsoft.com/office/2007/relationships/hdphoto" Target="../media/hdphoto1.wdp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microsoft.com/office/2007/relationships/hdphoto" Target="../media/hdphoto1.wdp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19050000" ty="-19050000" sx="100000" sy="100000" flip="none" algn="tl"/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60;p1">
            <a:extLst>
              <a:ext uri="{FF2B5EF4-FFF2-40B4-BE49-F238E27FC236}">
                <a16:creationId xmlns:a16="http://schemas.microsoft.com/office/drawing/2014/main" id="{DDF106F1-3B8E-4152-BE78-F2E1E6D3DBC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326" r="17948"/>
          <a:stretch/>
        </p:blipFill>
        <p:spPr>
          <a:xfrm>
            <a:off x="4681052" y="2698377"/>
            <a:ext cx="2829896" cy="276895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F2F2F2"/>
            </a:outerShdw>
          </a:effectLst>
        </p:spPr>
      </p:pic>
      <p:sp>
        <p:nvSpPr>
          <p:cNvPr id="133" name="Google Shape;133;p22"/>
          <p:cNvSpPr txBox="1"/>
          <p:nvPr/>
        </p:nvSpPr>
        <p:spPr>
          <a:xfrm>
            <a:off x="3355804" y="1143781"/>
            <a:ext cx="5480393" cy="1038344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36000" rIns="91425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66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BOA NOITE</a:t>
            </a:r>
            <a:endParaRPr sz="66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19050000" ty="-19050000" sx="100000" sy="100000" flip="none" algn="tl"/>
        </a:blipFill>
        <a:effectLst/>
      </p:bgPr>
    </p:bg>
    <p:spTree>
      <p:nvGrpSpPr>
        <p:cNvPr id="1" name="Shape 132">
          <a:extLst>
            <a:ext uri="{FF2B5EF4-FFF2-40B4-BE49-F238E27FC236}">
              <a16:creationId xmlns:a16="http://schemas.microsoft.com/office/drawing/2014/main" id="{4E5C7854-8A61-7E47-B886-7D25BA8BC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2949DB8-8D6B-61DC-3D6A-B2663EF2F6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9836"/>
          <a:stretch/>
        </p:blipFill>
        <p:spPr>
          <a:xfrm>
            <a:off x="2224289" y="1210886"/>
            <a:ext cx="7743423" cy="4964831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FD435D29-E6AB-77C0-8C0F-AF6D2398FA88}"/>
              </a:ext>
            </a:extLst>
          </p:cNvPr>
          <p:cNvGrpSpPr/>
          <p:nvPr/>
        </p:nvGrpSpPr>
        <p:grpSpPr>
          <a:xfrm>
            <a:off x="4456935" y="482780"/>
            <a:ext cx="3278130" cy="728106"/>
            <a:chOff x="1225125" y="481858"/>
            <a:chExt cx="3278130" cy="728106"/>
          </a:xfrm>
        </p:grpSpPr>
        <p:sp>
          <p:nvSpPr>
            <p:cNvPr id="210" name="Google Shape;210;p27">
              <a:extLst>
                <a:ext uri="{FF2B5EF4-FFF2-40B4-BE49-F238E27FC236}">
                  <a16:creationId xmlns:a16="http://schemas.microsoft.com/office/drawing/2014/main" id="{C3C70EA1-3D97-16B7-9026-1393386635D6}"/>
                </a:ext>
              </a:extLst>
            </p:cNvPr>
            <p:cNvSpPr txBox="1"/>
            <p:nvPr/>
          </p:nvSpPr>
          <p:spPr>
            <a:xfrm>
              <a:off x="1225125" y="554185"/>
              <a:ext cx="2629424" cy="655779"/>
            </a:xfrm>
            <a:prstGeom prst="rect">
              <a:avLst/>
            </a:prstGeom>
            <a:noFill/>
            <a:ln>
              <a:noFill/>
            </a:ln>
            <a:effectLst>
              <a:outerShdw blurRad="38100" dist="50800" dir="2700000" algn="tl" rotWithShape="0">
                <a:schemeClr val="dk1"/>
              </a:outerShdw>
            </a:effectLst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4400" b="1" i="0" u="none" strike="noStrike" cap="none" dirty="0" err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JáPedidos</a:t>
              </a:r>
              <a:endParaRPr sz="4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" name="Google Shape;210;p27">
              <a:extLst>
                <a:ext uri="{FF2B5EF4-FFF2-40B4-BE49-F238E27FC236}">
                  <a16:creationId xmlns:a16="http://schemas.microsoft.com/office/drawing/2014/main" id="{192174CE-8F21-9589-069E-D0B04E000823}"/>
                </a:ext>
              </a:extLst>
            </p:cNvPr>
            <p:cNvSpPr txBox="1"/>
            <p:nvPr/>
          </p:nvSpPr>
          <p:spPr>
            <a:xfrm>
              <a:off x="3656491" y="481858"/>
              <a:ext cx="846764" cy="447964"/>
            </a:xfrm>
            <a:prstGeom prst="rect">
              <a:avLst/>
            </a:prstGeom>
            <a:noFill/>
            <a:ln>
              <a:noFill/>
            </a:ln>
            <a:effectLst>
              <a:outerShdw blurRad="38100" dist="50800" dir="2700000" algn="tl" rotWithShape="0">
                <a:schemeClr val="dk1"/>
              </a:outerShdw>
            </a:effectLst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WEB</a:t>
              </a:r>
              <a:endParaRPr sz="3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758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19050000" ty="-19050000" sx="100000" sy="100000" flip="none" algn="tl"/>
        </a:blipFill>
        <a:effectLst/>
      </p:bgPr>
    </p:bg>
    <p:spTree>
      <p:nvGrpSpPr>
        <p:cNvPr id="1" name="Shape 132">
          <a:extLst>
            <a:ext uri="{FF2B5EF4-FFF2-40B4-BE49-F238E27FC236}">
              <a16:creationId xmlns:a16="http://schemas.microsoft.com/office/drawing/2014/main" id="{A7419C6E-BE7D-EBF6-394D-EC683F583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/>
        </p:nvSpPr>
        <p:spPr>
          <a:xfrm>
            <a:off x="1225125" y="667585"/>
            <a:ext cx="9741750" cy="569545"/>
          </a:xfrm>
          <a:prstGeom prst="rect">
            <a:avLst/>
          </a:prstGeom>
          <a:noFill/>
          <a:ln>
            <a:noFill/>
          </a:ln>
          <a:effectLst>
            <a:outerShdw blurRad="38100" dist="50800" dir="2700000" algn="tl" rotWithShape="0">
              <a:schemeClr val="dk1"/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 Black"/>
              <a:buNone/>
            </a:pPr>
            <a:r>
              <a:rPr lang="pt-BR" sz="32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INTEGRIDADE, CONFIDENCIALIDADE E DISPONIBILIDADE</a:t>
            </a:r>
            <a:endParaRPr lang="pt-BR" sz="3200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22" name="Google Shape;222;p28"/>
          <p:cNvCxnSpPr/>
          <p:nvPr/>
        </p:nvCxnSpPr>
        <p:spPr>
          <a:xfrm>
            <a:off x="1225125" y="1229927"/>
            <a:ext cx="9741750" cy="720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FFDA34D5-1501-C4FE-02CD-C41105675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373" y="2080964"/>
            <a:ext cx="5568750" cy="3960000"/>
          </a:xfrm>
          <a:prstGeom prst="rect">
            <a:avLst/>
          </a:prstGeom>
          <a:effectLst>
            <a:outerShdw blurRad="50800" dist="50800" dir="5400000" sx="102000" sy="102000" algn="ctr" rotWithShape="0">
              <a:schemeClr val="bg1">
                <a:lumMod val="85000"/>
                <a:alpha val="14000"/>
              </a:schemeClr>
            </a:out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F9B4247-9B8B-02FF-0024-F41888435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877" y="1414433"/>
            <a:ext cx="5373269" cy="3960000"/>
          </a:xfrm>
          <a:prstGeom prst="rect">
            <a:avLst/>
          </a:prstGeom>
          <a:effectLst>
            <a:outerShdw blurRad="50800" dist="38100" dir="2700000" sx="101000" sy="101000" algn="tl" rotWithShape="0">
              <a:schemeClr val="bg1">
                <a:lumMod val="95000"/>
                <a:alpha val="14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459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19050000" ty="-19050000" sx="100000" sy="100000" flip="none" algn="tl"/>
        </a:blipFill>
        <a:effectLst/>
      </p:bgPr>
    </p:bg>
    <p:spTree>
      <p:nvGrpSpPr>
        <p:cNvPr id="1" name="Shape 132">
          <a:extLst>
            <a:ext uri="{FF2B5EF4-FFF2-40B4-BE49-F238E27FC236}">
              <a16:creationId xmlns:a16="http://schemas.microsoft.com/office/drawing/2014/main" id="{3F581414-1143-A030-74E6-6C7A6CFEE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>
            <a:extLst>
              <a:ext uri="{FF2B5EF4-FFF2-40B4-BE49-F238E27FC236}">
                <a16:creationId xmlns:a16="http://schemas.microsoft.com/office/drawing/2014/main" id="{2700F359-3518-CE93-CDF4-0056DD5FFA19}"/>
              </a:ext>
            </a:extLst>
          </p:cNvPr>
          <p:cNvSpPr txBox="1"/>
          <p:nvPr/>
        </p:nvSpPr>
        <p:spPr>
          <a:xfrm>
            <a:off x="1217991" y="1378800"/>
            <a:ext cx="3987172" cy="59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Calibri" panose="020F0502020204030204" pitchFamily="34" charset="0"/>
                <a:sym typeface="Arial Black"/>
              </a:rPr>
              <a:t>GANHOS PREVISTOS 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Calibri" panose="020F0502020204030204" pitchFamily="34" charset="0"/>
              <a:sym typeface="Arial Black"/>
            </a:endParaRPr>
          </a:p>
        </p:txBody>
      </p:sp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B103176D-2829-9233-DCB5-E3ED7B903630}"/>
              </a:ext>
            </a:extLst>
          </p:cNvPr>
          <p:cNvCxnSpPr/>
          <p:nvPr/>
        </p:nvCxnSpPr>
        <p:spPr>
          <a:xfrm>
            <a:off x="1225125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708BA4D-A2F6-A096-16AB-37D451EC6D1C}"/>
              </a:ext>
            </a:extLst>
          </p:cNvPr>
          <p:cNvGrpSpPr/>
          <p:nvPr/>
        </p:nvGrpSpPr>
        <p:grpSpPr>
          <a:xfrm>
            <a:off x="1366725" y="2410062"/>
            <a:ext cx="5639652" cy="720000"/>
            <a:chOff x="1366725" y="2410062"/>
            <a:chExt cx="5639652" cy="720000"/>
          </a:xfrm>
        </p:grpSpPr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94D20A5E-E504-B04F-6785-651D4787B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6725" y="2410062"/>
              <a:ext cx="720000" cy="720000"/>
            </a:xfrm>
            <a:prstGeom prst="rect">
              <a:avLst/>
            </a:prstGeom>
          </p:spPr>
        </p:pic>
        <p:sp>
          <p:nvSpPr>
            <p:cNvPr id="8" name="Google Shape;164;p24">
              <a:extLst>
                <a:ext uri="{FF2B5EF4-FFF2-40B4-BE49-F238E27FC236}">
                  <a16:creationId xmlns:a16="http://schemas.microsoft.com/office/drawing/2014/main" id="{5407FB1D-7FE5-8335-DF53-638F6DAC7860}"/>
                </a:ext>
              </a:extLst>
            </p:cNvPr>
            <p:cNvSpPr txBox="1"/>
            <p:nvPr/>
          </p:nvSpPr>
          <p:spPr>
            <a:xfrm>
              <a:off x="2266731" y="2410062"/>
              <a:ext cx="4739646" cy="72000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cs typeface="Calibri" panose="020F0502020204030204" pitchFamily="34" charset="0"/>
                  <a:sym typeface="Arial"/>
                </a:rPr>
                <a:t>Visibilidade de tarefas futuras.</a:t>
              </a:r>
              <a:endParaRPr lang="pt-BR" sz="24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FAC6772-FEF1-1F2D-E448-BDEEE62B0CD2}"/>
              </a:ext>
            </a:extLst>
          </p:cNvPr>
          <p:cNvGrpSpPr/>
          <p:nvPr/>
        </p:nvGrpSpPr>
        <p:grpSpPr>
          <a:xfrm>
            <a:off x="1366725" y="3374057"/>
            <a:ext cx="6544899" cy="720000"/>
            <a:chOff x="1366725" y="3474496"/>
            <a:chExt cx="6544899" cy="720000"/>
          </a:xfrm>
        </p:grpSpPr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6A84E7BF-1D9A-39BB-D3B2-F4A589E5A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66725" y="3474496"/>
              <a:ext cx="720000" cy="720000"/>
            </a:xfrm>
            <a:prstGeom prst="rect">
              <a:avLst/>
            </a:prstGeom>
          </p:spPr>
        </p:pic>
        <p:sp>
          <p:nvSpPr>
            <p:cNvPr id="9" name="Google Shape;164;p24">
              <a:extLst>
                <a:ext uri="{FF2B5EF4-FFF2-40B4-BE49-F238E27FC236}">
                  <a16:creationId xmlns:a16="http://schemas.microsoft.com/office/drawing/2014/main" id="{8D419D56-3135-AE87-59DC-CE4575899785}"/>
                </a:ext>
              </a:extLst>
            </p:cNvPr>
            <p:cNvSpPr txBox="1"/>
            <p:nvPr/>
          </p:nvSpPr>
          <p:spPr>
            <a:xfrm>
              <a:off x="2266731" y="3474496"/>
              <a:ext cx="5644893" cy="72000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Previsibilidade para alocar recursos.</a:t>
              </a:r>
              <a:endParaRPr lang="pt-BR" sz="24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F7100EF-FB6E-D7A5-07EA-92E4F448CD3D}"/>
              </a:ext>
            </a:extLst>
          </p:cNvPr>
          <p:cNvGrpSpPr/>
          <p:nvPr/>
        </p:nvGrpSpPr>
        <p:grpSpPr>
          <a:xfrm>
            <a:off x="1366725" y="4338052"/>
            <a:ext cx="5639652" cy="720000"/>
            <a:chOff x="1366725" y="4426390"/>
            <a:chExt cx="5639652" cy="720000"/>
          </a:xfrm>
        </p:grpSpPr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7640536C-D15D-EF35-C4B3-2929C7A15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66725" y="4426390"/>
              <a:ext cx="720000" cy="720000"/>
            </a:xfrm>
            <a:prstGeom prst="rect">
              <a:avLst/>
            </a:prstGeom>
          </p:spPr>
        </p:pic>
        <p:sp>
          <p:nvSpPr>
            <p:cNvPr id="10" name="Google Shape;164;p24">
              <a:extLst>
                <a:ext uri="{FF2B5EF4-FFF2-40B4-BE49-F238E27FC236}">
                  <a16:creationId xmlns:a16="http://schemas.microsoft.com/office/drawing/2014/main" id="{4030935E-24B9-C222-9E58-8B1B170D679C}"/>
                </a:ext>
              </a:extLst>
            </p:cNvPr>
            <p:cNvSpPr txBox="1"/>
            <p:nvPr/>
          </p:nvSpPr>
          <p:spPr>
            <a:xfrm>
              <a:off x="2266731" y="4426390"/>
              <a:ext cx="4739646" cy="72000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Eficiência no atendimento.</a:t>
              </a:r>
              <a:endParaRPr lang="pt-BR" sz="24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EA17A02-0DD9-A482-17D2-15934859E167}"/>
              </a:ext>
            </a:extLst>
          </p:cNvPr>
          <p:cNvGrpSpPr/>
          <p:nvPr/>
        </p:nvGrpSpPr>
        <p:grpSpPr>
          <a:xfrm>
            <a:off x="1366725" y="5302048"/>
            <a:ext cx="7523986" cy="720000"/>
            <a:chOff x="1366725" y="5625606"/>
            <a:chExt cx="7523986" cy="720000"/>
          </a:xfrm>
        </p:grpSpPr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id="{1A185BF2-804F-DF78-91AE-C9B5755F2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366725" y="5625606"/>
              <a:ext cx="720000" cy="720000"/>
            </a:xfrm>
            <a:prstGeom prst="rect">
              <a:avLst/>
            </a:prstGeom>
          </p:spPr>
        </p:pic>
        <p:sp>
          <p:nvSpPr>
            <p:cNvPr id="21" name="Google Shape;164;p24">
              <a:extLst>
                <a:ext uri="{FF2B5EF4-FFF2-40B4-BE49-F238E27FC236}">
                  <a16:creationId xmlns:a16="http://schemas.microsoft.com/office/drawing/2014/main" id="{0BEFD04B-6487-F323-2212-CE8023EFBEE0}"/>
                </a:ext>
              </a:extLst>
            </p:cNvPr>
            <p:cNvSpPr txBox="1"/>
            <p:nvPr/>
          </p:nvSpPr>
          <p:spPr>
            <a:xfrm>
              <a:off x="2266731" y="5625606"/>
              <a:ext cx="6623980" cy="72000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Aumento da capacidade de atendimento.</a:t>
              </a:r>
              <a:endParaRPr lang="pt-BR" sz="24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06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1217992" y="1512000"/>
            <a:ext cx="9741750" cy="59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DESENVOLVEDORES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40" name="Google Shape;140;p3"/>
          <p:cNvCxnSpPr>
            <a:cxnSpLocks/>
          </p:cNvCxnSpPr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1" name="Google Shape;141;p3"/>
          <p:cNvGrpSpPr/>
          <p:nvPr/>
        </p:nvGrpSpPr>
        <p:grpSpPr>
          <a:xfrm>
            <a:off x="6322071" y="2324122"/>
            <a:ext cx="2089198" cy="3030755"/>
            <a:chOff x="3870840" y="3693005"/>
            <a:chExt cx="1474869" cy="2139562"/>
          </a:xfrm>
        </p:grpSpPr>
        <p:pic>
          <p:nvPicPr>
            <p:cNvPr id="142" name="Google Shape;142;p3"/>
            <p:cNvPicPr preferRelativeResize="0"/>
            <p:nvPr/>
          </p:nvPicPr>
          <p:blipFill>
            <a:blip r:embed="rId5"/>
            <a:srcRect l="15791" t="11458" r="11243" b="23789"/>
            <a:stretch/>
          </p:blipFill>
          <p:spPr>
            <a:xfrm>
              <a:off x="3870841" y="3693005"/>
              <a:ext cx="1474868" cy="1474868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143" name="Google Shape;143;p3"/>
            <p:cNvSpPr txBox="1"/>
            <p:nvPr/>
          </p:nvSpPr>
          <p:spPr>
            <a:xfrm>
              <a:off x="3870840" y="5275696"/>
              <a:ext cx="1474868" cy="556871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sx="101000" sy="101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Marcio</a:t>
              </a:r>
            </a:p>
            <a:p>
              <a:pPr algn="ctr">
                <a:lnSpc>
                  <a:spcPct val="90000"/>
                </a:lnSpc>
                <a:buClr>
                  <a:schemeClr val="lt1"/>
                </a:buClr>
                <a:buSzPts val="1300"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lang="pt-BR"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44" name="Google Shape;144;p3"/>
          <p:cNvGrpSpPr/>
          <p:nvPr/>
        </p:nvGrpSpPr>
        <p:grpSpPr>
          <a:xfrm>
            <a:off x="3773597" y="2324123"/>
            <a:ext cx="2089198" cy="3021877"/>
            <a:chOff x="1105122" y="3693659"/>
            <a:chExt cx="1474869" cy="2133294"/>
          </a:xfrm>
        </p:grpSpPr>
        <p:pic>
          <p:nvPicPr>
            <p:cNvPr id="145" name="Google Shape;145;p3"/>
            <p:cNvPicPr preferRelativeResize="0"/>
            <p:nvPr/>
          </p:nvPicPr>
          <p:blipFill>
            <a:blip r:embed="rId6"/>
            <a:srcRect l="20783" t="30982" r="23753" b="21302"/>
            <a:stretch/>
          </p:blipFill>
          <p:spPr>
            <a:xfrm>
              <a:off x="1105122" y="3693659"/>
              <a:ext cx="1474869" cy="1474869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146" name="Google Shape;146;p3"/>
            <p:cNvSpPr txBox="1"/>
            <p:nvPr/>
          </p:nvSpPr>
          <p:spPr>
            <a:xfrm>
              <a:off x="1105122" y="5270082"/>
              <a:ext cx="1474868" cy="55687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Felipe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lang="pt-BR"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8870544" y="2324122"/>
            <a:ext cx="2089198" cy="3021878"/>
            <a:chOff x="9372271" y="3693658"/>
            <a:chExt cx="1474870" cy="2133295"/>
          </a:xfrm>
        </p:grpSpPr>
        <p:sp>
          <p:nvSpPr>
            <p:cNvPr id="148" name="Google Shape;148;p3"/>
            <p:cNvSpPr txBox="1"/>
            <p:nvPr/>
          </p:nvSpPr>
          <p:spPr>
            <a:xfrm>
              <a:off x="9372272" y="5270081"/>
              <a:ext cx="1474869" cy="556872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sx="101000" sy="101000" algn="ctr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Vanderson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PO/Desenvolvedor</a:t>
              </a:r>
              <a:endParaRPr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pic>
          <p:nvPicPr>
            <p:cNvPr id="149" name="Google Shape;149;p3"/>
            <p:cNvPicPr preferRelativeResize="0"/>
            <p:nvPr/>
          </p:nvPicPr>
          <p:blipFill rotWithShape="1">
            <a:blip r:embed="rId7">
              <a:alphaModFix/>
            </a:blip>
            <a:srcRect l="47342" t="28779" r="15709" b="21982"/>
            <a:stretch/>
          </p:blipFill>
          <p:spPr>
            <a:xfrm>
              <a:off x="9372271" y="3693658"/>
              <a:ext cx="1474868" cy="1474868"/>
            </a:xfrm>
            <a:prstGeom prst="ellipse">
              <a:avLst/>
            </a:prstGeom>
            <a:solidFill>
              <a:srgbClr val="008B96"/>
            </a:solidFill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</p:grpSp>
      <p:grpSp>
        <p:nvGrpSpPr>
          <p:cNvPr id="2" name="Google Shape;144;p3">
            <a:extLst>
              <a:ext uri="{FF2B5EF4-FFF2-40B4-BE49-F238E27FC236}">
                <a16:creationId xmlns:a16="http://schemas.microsoft.com/office/drawing/2014/main" id="{A0368A8F-FD03-5AEF-F7F8-19D8AE9D3BF3}"/>
              </a:ext>
            </a:extLst>
          </p:cNvPr>
          <p:cNvGrpSpPr/>
          <p:nvPr/>
        </p:nvGrpSpPr>
        <p:grpSpPr>
          <a:xfrm>
            <a:off x="1225124" y="2324122"/>
            <a:ext cx="2089197" cy="3030755"/>
            <a:chOff x="1318205" y="3693659"/>
            <a:chExt cx="1474869" cy="2139562"/>
          </a:xfrm>
        </p:grpSpPr>
        <p:pic>
          <p:nvPicPr>
            <p:cNvPr id="3" name="Google Shape;145;p3">
              <a:extLst>
                <a:ext uri="{FF2B5EF4-FFF2-40B4-BE49-F238E27FC236}">
                  <a16:creationId xmlns:a16="http://schemas.microsoft.com/office/drawing/2014/main" id="{4EFF65CA-8862-E3AF-B03F-91B8D0E91536}"/>
                </a:ext>
              </a:extLst>
            </p:cNvPr>
            <p:cNvPicPr preferRelativeResize="0"/>
            <p:nvPr/>
          </p:nvPicPr>
          <p:blipFill>
            <a:blip r:embed="rId8"/>
            <a:srcRect l="4764" t="11267" b="17306"/>
            <a:stretch/>
          </p:blipFill>
          <p:spPr>
            <a:xfrm>
              <a:off x="1318205" y="3693659"/>
              <a:ext cx="1474869" cy="1474869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4" name="Google Shape;146;p3">
              <a:extLst>
                <a:ext uri="{FF2B5EF4-FFF2-40B4-BE49-F238E27FC236}">
                  <a16:creationId xmlns:a16="http://schemas.microsoft.com/office/drawing/2014/main" id="{4A6B67FF-617F-7FD6-3E01-9C0B1765E94B}"/>
                </a:ext>
              </a:extLst>
            </p:cNvPr>
            <p:cNvSpPr txBox="1"/>
            <p:nvPr/>
          </p:nvSpPr>
          <p:spPr>
            <a:xfrm>
              <a:off x="1318205" y="5270082"/>
              <a:ext cx="1474869" cy="563139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Henrique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53000" sy="100000" flip="xy" algn="tl"/>
        </a:blipFill>
        <a:effectLst/>
      </p:bgPr>
    </p:bg>
    <p:spTree>
      <p:nvGrpSpPr>
        <p:cNvPr id="1" name="Shape 162">
          <a:extLst>
            <a:ext uri="{FF2B5EF4-FFF2-40B4-BE49-F238E27FC236}">
              <a16:creationId xmlns:a16="http://schemas.microsoft.com/office/drawing/2014/main" id="{E87AADD6-7261-8297-7737-9A6276506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>
            <a:extLst>
              <a:ext uri="{FF2B5EF4-FFF2-40B4-BE49-F238E27FC236}">
                <a16:creationId xmlns:a16="http://schemas.microsoft.com/office/drawing/2014/main" id="{0D979DB5-4E8F-104B-F2AB-CEC7A067AF31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ANALISE DO PROBLEMA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65" name="Google Shape;165;p24">
            <a:extLst>
              <a:ext uri="{FF2B5EF4-FFF2-40B4-BE49-F238E27FC236}">
                <a16:creationId xmlns:a16="http://schemas.microsoft.com/office/drawing/2014/main" id="{A8BB31AC-0F26-C307-CAFE-33497F99A6C7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85E2454-E802-49FC-8883-427091EEF651}"/>
              </a:ext>
            </a:extLst>
          </p:cNvPr>
          <p:cNvGrpSpPr/>
          <p:nvPr/>
        </p:nvGrpSpPr>
        <p:grpSpPr>
          <a:xfrm>
            <a:off x="1225124" y="2093152"/>
            <a:ext cx="9741751" cy="744164"/>
            <a:chOff x="1225124" y="2371641"/>
            <a:chExt cx="9741751" cy="744164"/>
          </a:xfrm>
        </p:grpSpPr>
        <p:sp>
          <p:nvSpPr>
            <p:cNvPr id="2" name="Google Shape;164;p24">
              <a:extLst>
                <a:ext uri="{FF2B5EF4-FFF2-40B4-BE49-F238E27FC236}">
                  <a16:creationId xmlns:a16="http://schemas.microsoft.com/office/drawing/2014/main" id="{C26CBE42-C475-1FA2-EA2A-CDDCE28F45E4}"/>
                </a:ext>
              </a:extLst>
            </p:cNvPr>
            <p:cNvSpPr txBox="1"/>
            <p:nvPr/>
          </p:nvSpPr>
          <p:spPr>
            <a:xfrm>
              <a:off x="2264811" y="2371641"/>
              <a:ext cx="8702064" cy="73471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Processos gerenciados de forma manual, utilização de cadernos, blocos, agendas de celulares.</a:t>
              </a:r>
            </a:p>
          </p:txBody>
        </p:sp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92C8F0CD-B49F-CF93-199C-5B4EB756D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5124" y="2395805"/>
              <a:ext cx="720000" cy="720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A21C8CA-1AF8-0B54-84CF-42F62C9BAE0B}"/>
              </a:ext>
            </a:extLst>
          </p:cNvPr>
          <p:cNvGrpSpPr/>
          <p:nvPr/>
        </p:nvGrpSpPr>
        <p:grpSpPr>
          <a:xfrm>
            <a:off x="1225124" y="3503470"/>
            <a:ext cx="9741749" cy="734715"/>
            <a:chOff x="1225124" y="3781959"/>
            <a:chExt cx="9741749" cy="734715"/>
          </a:xfrm>
        </p:grpSpPr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A895B57E-E4A2-A3A3-FAB9-080B49EBE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3789316"/>
              <a:ext cx="720000" cy="720000"/>
            </a:xfrm>
            <a:prstGeom prst="rect">
              <a:avLst/>
            </a:prstGeom>
          </p:spPr>
        </p:pic>
        <p:sp>
          <p:nvSpPr>
            <p:cNvPr id="15" name="Google Shape;164;p24">
              <a:extLst>
                <a:ext uri="{FF2B5EF4-FFF2-40B4-BE49-F238E27FC236}">
                  <a16:creationId xmlns:a16="http://schemas.microsoft.com/office/drawing/2014/main" id="{4E86CFED-36B2-F250-2AAA-0FA3A06ED901}"/>
                </a:ext>
              </a:extLst>
            </p:cNvPr>
            <p:cNvSpPr txBox="1"/>
            <p:nvPr/>
          </p:nvSpPr>
          <p:spPr>
            <a:xfrm>
              <a:off x="2264809" y="3781959"/>
              <a:ext cx="8702064" cy="73471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Alto custo de sistemas de gestão existentes, complexidade de operação.</a:t>
              </a:r>
              <a:endPara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59EE456-06AA-A030-542F-8FBEA3A03CBF}"/>
              </a:ext>
            </a:extLst>
          </p:cNvPr>
          <p:cNvGrpSpPr/>
          <p:nvPr/>
        </p:nvGrpSpPr>
        <p:grpSpPr>
          <a:xfrm>
            <a:off x="1217991" y="4904338"/>
            <a:ext cx="9748882" cy="720000"/>
            <a:chOff x="1217991" y="5182827"/>
            <a:chExt cx="9748882" cy="720000"/>
          </a:xfrm>
        </p:grpSpPr>
        <p:sp>
          <p:nvSpPr>
            <p:cNvPr id="21" name="Google Shape;164;p24">
              <a:extLst>
                <a:ext uri="{FF2B5EF4-FFF2-40B4-BE49-F238E27FC236}">
                  <a16:creationId xmlns:a16="http://schemas.microsoft.com/office/drawing/2014/main" id="{ECBCA542-8EAF-7982-D070-C7BCC92D032C}"/>
                </a:ext>
              </a:extLst>
            </p:cNvPr>
            <p:cNvSpPr txBox="1"/>
            <p:nvPr/>
          </p:nvSpPr>
          <p:spPr>
            <a:xfrm>
              <a:off x="2264809" y="5330122"/>
              <a:ext cx="8702064" cy="412287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Dificuldade de gerenciar pedidos simultâneos.</a:t>
              </a:r>
              <a:endPara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B93FE84A-5C60-8BDA-CA90-7A2227050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7991" y="5182827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83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95000" sy="45000" flip="xy" algn="tl"/>
        </a:blipFill>
        <a:effectLst/>
      </p:bgPr>
    </p:bg>
    <p:spTree>
      <p:nvGrpSpPr>
        <p:cNvPr id="1" name="Shape 154">
          <a:extLst>
            <a:ext uri="{FF2B5EF4-FFF2-40B4-BE49-F238E27FC236}">
              <a16:creationId xmlns:a16="http://schemas.microsoft.com/office/drawing/2014/main" id="{1BE4EE9F-0587-2055-5E1A-93E4E46B6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CB033414-85DF-3F2F-4280-8104059C2FE7}"/>
              </a:ext>
            </a:extLst>
          </p:cNvPr>
          <p:cNvGrpSpPr/>
          <p:nvPr/>
        </p:nvGrpSpPr>
        <p:grpSpPr>
          <a:xfrm>
            <a:off x="1217991" y="2016229"/>
            <a:ext cx="9748884" cy="961809"/>
            <a:chOff x="1217991" y="2578945"/>
            <a:chExt cx="9748884" cy="961809"/>
          </a:xfrm>
        </p:grpSpPr>
        <p:sp>
          <p:nvSpPr>
            <p:cNvPr id="5" name="Google Shape;164;p24">
              <a:extLst>
                <a:ext uri="{FF2B5EF4-FFF2-40B4-BE49-F238E27FC236}">
                  <a16:creationId xmlns:a16="http://schemas.microsoft.com/office/drawing/2014/main" id="{0187ECA8-ACB7-AC5F-F33F-A63C5E41B836}"/>
                </a:ext>
              </a:extLst>
            </p:cNvPr>
            <p:cNvSpPr txBox="1"/>
            <p:nvPr/>
          </p:nvSpPr>
          <p:spPr>
            <a:xfrm>
              <a:off x="2208628" y="2578945"/>
              <a:ext cx="8758247" cy="961809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Com processos realizado de forma manual, perde-se mais tempo em cada atendimento, reduzindo a capacidade de atendimentos/dia.</a:t>
              </a:r>
              <a:endParaRPr sz="20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69041DF-22EB-1CF5-4DD5-CB3A2E9A3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7991" y="2699849"/>
              <a:ext cx="720000" cy="720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85B19BB-885E-75C9-A5D2-259E52262ABA}"/>
              </a:ext>
            </a:extLst>
          </p:cNvPr>
          <p:cNvGrpSpPr/>
          <p:nvPr/>
        </p:nvGrpSpPr>
        <p:grpSpPr>
          <a:xfrm>
            <a:off x="1225124" y="3189226"/>
            <a:ext cx="9741751" cy="1074831"/>
            <a:chOff x="1225124" y="5185291"/>
            <a:chExt cx="9741751" cy="1074831"/>
          </a:xfrm>
        </p:grpSpPr>
        <p:sp>
          <p:nvSpPr>
            <p:cNvPr id="4" name="Google Shape;164;p24">
              <a:extLst>
                <a:ext uri="{FF2B5EF4-FFF2-40B4-BE49-F238E27FC236}">
                  <a16:creationId xmlns:a16="http://schemas.microsoft.com/office/drawing/2014/main" id="{B08D8E84-50ED-4D97-00F7-462566555C09}"/>
                </a:ext>
              </a:extLst>
            </p:cNvPr>
            <p:cNvSpPr txBox="1"/>
            <p:nvPr/>
          </p:nvSpPr>
          <p:spPr>
            <a:xfrm>
              <a:off x="2308043" y="5185291"/>
              <a:ext cx="8658832" cy="107483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Segurança comprometida, risco de falhas de disponibilidade, confidencialidade ou integridade das informações, como dados dos clientes e registros financeiros do empreendedor.</a:t>
              </a:r>
            </a:p>
          </p:txBody>
        </p:sp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92CDCA7E-7BDC-F6D8-5417-57440B171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5362706"/>
              <a:ext cx="749940" cy="720000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592173A-B1DE-D4B1-136D-DC340DADC7D0}"/>
              </a:ext>
            </a:extLst>
          </p:cNvPr>
          <p:cNvGrpSpPr/>
          <p:nvPr/>
        </p:nvGrpSpPr>
        <p:grpSpPr>
          <a:xfrm>
            <a:off x="1217991" y="4475246"/>
            <a:ext cx="9756018" cy="1590286"/>
            <a:chOff x="1217991" y="3614885"/>
            <a:chExt cx="9756018" cy="1590286"/>
          </a:xfrm>
        </p:grpSpPr>
        <p:sp>
          <p:nvSpPr>
            <p:cNvPr id="164" name="Google Shape;164;p24"/>
            <p:cNvSpPr txBox="1"/>
            <p:nvPr/>
          </p:nvSpPr>
          <p:spPr>
            <a:xfrm>
              <a:off x="2315177" y="3614885"/>
              <a:ext cx="8658832" cy="1590286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As ferramentas existentes, são voltadas para empresas de maior porte, demandam mais tempo com treinamento e muito de seus custos se deve ao fato de possuírem módulos que não são compatíveis com o tamanho da operação de um micro e pequeno empreendedor.</a:t>
              </a:r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96B8CD7E-4B38-F46F-9FBA-304DACC3F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7991" y="4050028"/>
              <a:ext cx="720000" cy="720000"/>
            </a:xfrm>
            <a:prstGeom prst="rect">
              <a:avLst/>
            </a:prstGeom>
          </p:spPr>
        </p:pic>
      </p:grpSp>
      <p:sp>
        <p:nvSpPr>
          <p:cNvPr id="12" name="Google Shape;163;p24">
            <a:extLst>
              <a:ext uri="{FF2B5EF4-FFF2-40B4-BE49-F238E27FC236}">
                <a16:creationId xmlns:a16="http://schemas.microsoft.com/office/drawing/2014/main" id="{DF34BF84-1352-2C49-1ED5-6BE71BE6C648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ANALISE DO PROBLEMA</a:t>
            </a:r>
            <a:r>
              <a:rPr lang="pt-BR" sz="2400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 (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DETALHAMENTO)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3" name="Google Shape;165;p24">
            <a:extLst>
              <a:ext uri="{FF2B5EF4-FFF2-40B4-BE49-F238E27FC236}">
                <a16:creationId xmlns:a16="http://schemas.microsoft.com/office/drawing/2014/main" id="{06144BD0-23F4-1C07-E684-CA1179D56551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8186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54000" sy="100000" flip="none" algn="tl"/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id="{5D3AB8AF-41BA-1665-E731-856D5CC64690}"/>
              </a:ext>
            </a:extLst>
          </p:cNvPr>
          <p:cNvGrpSpPr/>
          <p:nvPr/>
        </p:nvGrpSpPr>
        <p:grpSpPr>
          <a:xfrm>
            <a:off x="1230451" y="3467895"/>
            <a:ext cx="9731099" cy="720000"/>
            <a:chOff x="1230451" y="3575694"/>
            <a:chExt cx="9731099" cy="720000"/>
          </a:xfrm>
        </p:grpSpPr>
        <p:sp>
          <p:nvSpPr>
            <p:cNvPr id="11" name="Google Shape;164;p24">
              <a:extLst>
                <a:ext uri="{FF2B5EF4-FFF2-40B4-BE49-F238E27FC236}">
                  <a16:creationId xmlns:a16="http://schemas.microsoft.com/office/drawing/2014/main" id="{47955BAF-7187-3B45-169D-955A8E5FE4FA}"/>
                </a:ext>
              </a:extLst>
            </p:cNvPr>
            <p:cNvSpPr txBox="1"/>
            <p:nvPr/>
          </p:nvSpPr>
          <p:spPr>
            <a:xfrm>
              <a:off x="2308044" y="3575694"/>
              <a:ext cx="8653506" cy="72000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Entregar uma ferramenta mais enxuta voltada para o micro e pequeno empreendedor, facilitar o controle e trazer previsibilidade.</a:t>
              </a:r>
            </a:p>
          </p:txBody>
        </p:sp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id="{D4D99732-CD30-1290-8DD5-47BF88D9F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0451" y="3575694"/>
              <a:ext cx="720000" cy="720000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131F690-737E-382C-97FC-F88E4C3035AA}"/>
              </a:ext>
            </a:extLst>
          </p:cNvPr>
          <p:cNvGrpSpPr/>
          <p:nvPr/>
        </p:nvGrpSpPr>
        <p:grpSpPr>
          <a:xfrm>
            <a:off x="1225124" y="2016225"/>
            <a:ext cx="9741751" cy="1175462"/>
            <a:chOff x="1225124" y="2283517"/>
            <a:chExt cx="9741751" cy="1175462"/>
          </a:xfrm>
        </p:grpSpPr>
        <p:sp>
          <p:nvSpPr>
            <p:cNvPr id="8" name="Google Shape;164;p24">
              <a:extLst>
                <a:ext uri="{FF2B5EF4-FFF2-40B4-BE49-F238E27FC236}">
                  <a16:creationId xmlns:a16="http://schemas.microsoft.com/office/drawing/2014/main" id="{5D3C58A6-246A-D897-F609-EEC346E305D9}"/>
                </a:ext>
              </a:extLst>
            </p:cNvPr>
            <p:cNvSpPr txBox="1"/>
            <p:nvPr/>
          </p:nvSpPr>
          <p:spPr>
            <a:xfrm>
              <a:off x="2208628" y="2283517"/>
              <a:ext cx="8758247" cy="1175462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Digitalizar o processo de gestão de pedidos (com uma aplicação web), permitindo que o empreendedor seja capaz de atender de forma menos complexa e acessível, garantindo um melhor aproveitamento de recursos/tempo.</a:t>
              </a: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20" name="Gráfico 19">
              <a:extLst>
                <a:ext uri="{FF2B5EF4-FFF2-40B4-BE49-F238E27FC236}">
                  <a16:creationId xmlns:a16="http://schemas.microsoft.com/office/drawing/2014/main" id="{012BE7DA-E610-40F4-F2AC-1A4E5FC4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2404421"/>
              <a:ext cx="720000" cy="720000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B567389-EB11-CA22-CBCA-0B7A44AD99AB}"/>
              </a:ext>
            </a:extLst>
          </p:cNvPr>
          <p:cNvGrpSpPr/>
          <p:nvPr/>
        </p:nvGrpSpPr>
        <p:grpSpPr>
          <a:xfrm>
            <a:off x="1225124" y="4608508"/>
            <a:ext cx="9741751" cy="1342118"/>
            <a:chOff x="1225124" y="5185291"/>
            <a:chExt cx="9741751" cy="1342118"/>
          </a:xfrm>
        </p:grpSpPr>
        <p:sp>
          <p:nvSpPr>
            <p:cNvPr id="5" name="Google Shape;164;p24">
              <a:extLst>
                <a:ext uri="{FF2B5EF4-FFF2-40B4-BE49-F238E27FC236}">
                  <a16:creationId xmlns:a16="http://schemas.microsoft.com/office/drawing/2014/main" id="{4AB185B6-977D-D172-86FE-B2CB787F1B4A}"/>
                </a:ext>
              </a:extLst>
            </p:cNvPr>
            <p:cNvSpPr txBox="1"/>
            <p:nvPr/>
          </p:nvSpPr>
          <p:spPr>
            <a:xfrm>
              <a:off x="2308043" y="5185291"/>
              <a:ext cx="8658832" cy="1342118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Trazer segurança ao processo, minimizando os riscos de falhas de disponibilidade, confidencialidade ou integridade das informações, permitindo ainda que o empreendedor tenha uma visão mais ampla de seu negócios.</a:t>
              </a:r>
            </a:p>
          </p:txBody>
        </p:sp>
        <p:pic>
          <p:nvPicPr>
            <p:cNvPr id="25" name="Gráfico 24">
              <a:extLst>
                <a:ext uri="{FF2B5EF4-FFF2-40B4-BE49-F238E27FC236}">
                  <a16:creationId xmlns:a16="http://schemas.microsoft.com/office/drawing/2014/main" id="{AED98E9F-41B5-63C3-1678-6706DD628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5124" y="5496350"/>
              <a:ext cx="720000" cy="720000"/>
            </a:xfrm>
            <a:prstGeom prst="rect">
              <a:avLst/>
            </a:prstGeom>
          </p:spPr>
        </p:pic>
      </p:grpSp>
      <p:sp>
        <p:nvSpPr>
          <p:cNvPr id="38" name="Google Shape;163;p24">
            <a:extLst>
              <a:ext uri="{FF2B5EF4-FFF2-40B4-BE49-F238E27FC236}">
                <a16:creationId xmlns:a16="http://schemas.microsoft.com/office/drawing/2014/main" id="{06A7EFC7-19AC-B708-7B08-FC4A73F307F6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SOLUÇÃO PROPOSTA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9" name="Google Shape;165;p24">
            <a:extLst>
              <a:ext uri="{FF2B5EF4-FFF2-40B4-BE49-F238E27FC236}">
                <a16:creationId xmlns:a16="http://schemas.microsoft.com/office/drawing/2014/main" id="{DCE62F45-F550-94EE-C863-BCF6C1CF35C0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-6350" ty="-565150" sx="100000" sy="100000" flip="xy" algn="tl"/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24">
            <a:extLst>
              <a:ext uri="{FF2B5EF4-FFF2-40B4-BE49-F238E27FC236}">
                <a16:creationId xmlns:a16="http://schemas.microsoft.com/office/drawing/2014/main" id="{34C704C1-F13D-2B72-1831-2CC20209146E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BENEFÍCIOS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" name="Google Shape;165;p24">
            <a:extLst>
              <a:ext uri="{FF2B5EF4-FFF2-40B4-BE49-F238E27FC236}">
                <a16:creationId xmlns:a16="http://schemas.microsoft.com/office/drawing/2014/main" id="{A80390B1-050D-247D-3F6A-AE8D0345A509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20FA8C-A534-01ED-BB1D-5831E9704F79}"/>
              </a:ext>
            </a:extLst>
          </p:cNvPr>
          <p:cNvGrpSpPr/>
          <p:nvPr/>
        </p:nvGrpSpPr>
        <p:grpSpPr>
          <a:xfrm>
            <a:off x="1217991" y="2151193"/>
            <a:ext cx="9748884" cy="727451"/>
            <a:chOff x="1217991" y="2249669"/>
            <a:chExt cx="9748884" cy="727451"/>
          </a:xfrm>
        </p:grpSpPr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A2F416A0-8A19-FDE2-49F2-F4E98D303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7991" y="2253394"/>
              <a:ext cx="720000" cy="720000"/>
            </a:xfrm>
            <a:prstGeom prst="rect">
              <a:avLst/>
            </a:prstGeom>
          </p:spPr>
        </p:pic>
        <p:sp>
          <p:nvSpPr>
            <p:cNvPr id="13" name="Google Shape;164;p24">
              <a:extLst>
                <a:ext uri="{FF2B5EF4-FFF2-40B4-BE49-F238E27FC236}">
                  <a16:creationId xmlns:a16="http://schemas.microsoft.com/office/drawing/2014/main" id="{5C36179B-E0C4-BB23-66F7-C1DA699764ED}"/>
                </a:ext>
              </a:extLst>
            </p:cNvPr>
            <p:cNvSpPr txBox="1"/>
            <p:nvPr/>
          </p:nvSpPr>
          <p:spPr>
            <a:xfrm>
              <a:off x="2208628" y="2249669"/>
              <a:ext cx="8758247" cy="72745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Visibilidade de tarefas futuras, permitindo uma melhor gestão de tempo, pessoal </a:t>
              </a: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e processos</a:t>
              </a: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.</a:t>
              </a:r>
              <a:endParaRPr lang="pt-BR"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157FBE8-70AD-0FCA-673B-356011DA5537}"/>
              </a:ext>
            </a:extLst>
          </p:cNvPr>
          <p:cNvGrpSpPr/>
          <p:nvPr/>
        </p:nvGrpSpPr>
        <p:grpSpPr>
          <a:xfrm>
            <a:off x="1232258" y="3305135"/>
            <a:ext cx="9734617" cy="1083165"/>
            <a:chOff x="1232258" y="3322618"/>
            <a:chExt cx="9734617" cy="1083165"/>
          </a:xfrm>
        </p:grpSpPr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9B45E71-488A-ED01-09E7-E7074AFB3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2258" y="3504200"/>
              <a:ext cx="720000" cy="720000"/>
            </a:xfrm>
            <a:prstGeom prst="rect">
              <a:avLst/>
            </a:prstGeom>
          </p:spPr>
        </p:pic>
        <p:sp>
          <p:nvSpPr>
            <p:cNvPr id="18" name="Google Shape;164;p24">
              <a:extLst>
                <a:ext uri="{FF2B5EF4-FFF2-40B4-BE49-F238E27FC236}">
                  <a16:creationId xmlns:a16="http://schemas.microsoft.com/office/drawing/2014/main" id="{43EEA5BB-072D-FEEF-A355-55879EC585B6}"/>
                </a:ext>
              </a:extLst>
            </p:cNvPr>
            <p:cNvSpPr txBox="1"/>
            <p:nvPr/>
          </p:nvSpPr>
          <p:spPr>
            <a:xfrm>
              <a:off x="2208628" y="3322618"/>
              <a:ext cx="8758247" cy="108316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Previsibilidade para alocar recursos, permitindo um melhor controle do que precisa ser adquirido para atender as demandas dentro dos prazos combinados.</a:t>
              </a:r>
              <a:endParaRPr lang="pt-BR"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94924B6F-3595-96BA-163C-63447D8C9D96}"/>
              </a:ext>
            </a:extLst>
          </p:cNvPr>
          <p:cNvGrpSpPr/>
          <p:nvPr/>
        </p:nvGrpSpPr>
        <p:grpSpPr>
          <a:xfrm>
            <a:off x="1232258" y="4814791"/>
            <a:ext cx="9734617" cy="930710"/>
            <a:chOff x="1232258" y="5082083"/>
            <a:chExt cx="9734617" cy="93071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7447EC19-2F05-AE53-AF39-4F97F0A1C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32258" y="5187438"/>
              <a:ext cx="720000" cy="720000"/>
            </a:xfrm>
            <a:prstGeom prst="rect">
              <a:avLst/>
            </a:prstGeom>
          </p:spPr>
        </p:pic>
        <p:sp>
          <p:nvSpPr>
            <p:cNvPr id="22" name="Google Shape;164;p24">
              <a:extLst>
                <a:ext uri="{FF2B5EF4-FFF2-40B4-BE49-F238E27FC236}">
                  <a16:creationId xmlns:a16="http://schemas.microsoft.com/office/drawing/2014/main" id="{392AC780-F826-3600-50FC-3DF2DF4783F1}"/>
                </a:ext>
              </a:extLst>
            </p:cNvPr>
            <p:cNvSpPr txBox="1"/>
            <p:nvPr/>
          </p:nvSpPr>
          <p:spPr>
            <a:xfrm>
              <a:off x="2208628" y="5082083"/>
              <a:ext cx="8758247" cy="93071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Aumento significativo da eficiência como um todo, com ênfase na redução em média de 70% no tempo gasto com o registro de um pedido, possibilitando aumento de receita.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sz="2000" b="1" dirty="0"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-6350" ty="-565150" sx="100000" sy="100000" flip="xy" algn="tl"/>
        </a:blipFill>
        <a:effectLst/>
      </p:bgPr>
    </p:bg>
    <p:spTree>
      <p:nvGrpSpPr>
        <p:cNvPr id="1" name="Shape 227">
          <a:extLst>
            <a:ext uri="{FF2B5EF4-FFF2-40B4-BE49-F238E27FC236}">
              <a16:creationId xmlns:a16="http://schemas.microsoft.com/office/drawing/2014/main" id="{65CF923C-B2E3-D3D6-A43E-CA3B7059F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24">
            <a:extLst>
              <a:ext uri="{FF2B5EF4-FFF2-40B4-BE49-F238E27FC236}">
                <a16:creationId xmlns:a16="http://schemas.microsoft.com/office/drawing/2014/main" id="{8F158C35-1DCF-0254-404C-AFF7E4A0E99A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TECNOLOGIAS APLICADAS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" name="Google Shape;165;p24">
            <a:extLst>
              <a:ext uri="{FF2B5EF4-FFF2-40B4-BE49-F238E27FC236}">
                <a16:creationId xmlns:a16="http://schemas.microsoft.com/office/drawing/2014/main" id="{DE426D9F-CBC2-7E84-A00D-D6DDC6969A3C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0" name="Google Shape;190;p25">
            <a:extLst>
              <a:ext uri="{FF2B5EF4-FFF2-40B4-BE49-F238E27FC236}">
                <a16:creationId xmlns:a16="http://schemas.microsoft.com/office/drawing/2014/main" id="{A4CF681A-4165-2501-C450-037393D112B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0687" t="19872" r="9961" b="17250"/>
          <a:stretch/>
        </p:blipFill>
        <p:spPr>
          <a:xfrm>
            <a:off x="5116455" y="3033933"/>
            <a:ext cx="1954909" cy="1376884"/>
          </a:xfrm>
          <a:prstGeom prst="rect">
            <a:avLst/>
          </a:prstGeom>
          <a:noFill/>
          <a:ln>
            <a:noFill/>
          </a:ln>
          <a:effectLst>
            <a:outerShdw blurRad="50800" dist="50800" dir="2700000" sx="103000" sy="103000" algn="tl" rotWithShape="0">
              <a:schemeClr val="bg1">
                <a:alpha val="40000"/>
              </a:schemeClr>
            </a:outerShdw>
          </a:effectLst>
        </p:spPr>
      </p:pic>
      <p:sp>
        <p:nvSpPr>
          <p:cNvPr id="188" name="Google Shape;188;p25">
            <a:extLst>
              <a:ext uri="{FF2B5EF4-FFF2-40B4-BE49-F238E27FC236}">
                <a16:creationId xmlns:a16="http://schemas.microsoft.com/office/drawing/2014/main" id="{ED399B8D-8ECC-81ED-EEDA-9FBE5EC2068B}"/>
              </a:ext>
            </a:extLst>
          </p:cNvPr>
          <p:cNvSpPr/>
          <p:nvPr/>
        </p:nvSpPr>
        <p:spPr>
          <a:xfrm>
            <a:off x="1225125" y="2920279"/>
            <a:ext cx="1340696" cy="1417567"/>
          </a:xfrm>
          <a:prstGeom prst="roundRect">
            <a:avLst>
              <a:gd name="adj" fmla="val 15776"/>
            </a:avLst>
          </a:prstGeom>
          <a:blipFill rotWithShape="1">
            <a:blip r:embed="rId6">
              <a:alphaModFix/>
            </a:blip>
            <a:stretch>
              <a:fillRect l="-35087" t="-27567" r="-39414" b="-31506"/>
            </a:stretch>
          </a:blipFill>
          <a:ln w="19050" cap="rnd" cmpd="sng">
            <a:solidFill>
              <a:srgbClr val="2E2E2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50800" dir="2700000" sx="104000" sy="104000" algn="tl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89;p25">
            <a:extLst>
              <a:ext uri="{FF2B5EF4-FFF2-40B4-BE49-F238E27FC236}">
                <a16:creationId xmlns:a16="http://schemas.microsoft.com/office/drawing/2014/main" id="{31574794-F3F1-58BF-2A67-066043FECFEE}"/>
              </a:ext>
            </a:extLst>
          </p:cNvPr>
          <p:cNvSpPr txBox="1"/>
          <p:nvPr/>
        </p:nvSpPr>
        <p:spPr>
          <a:xfrm>
            <a:off x="1225125" y="4572032"/>
            <a:ext cx="1340696" cy="36929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FIGMA</a:t>
            </a:r>
            <a:endParaRPr sz="20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175" name="Google Shape;175;p25">
            <a:extLst>
              <a:ext uri="{FF2B5EF4-FFF2-40B4-BE49-F238E27FC236}">
                <a16:creationId xmlns:a16="http://schemas.microsoft.com/office/drawing/2014/main" id="{5B7F9E2B-E86B-4D91-AF63-1BEBC700E1A8}"/>
              </a:ext>
            </a:extLst>
          </p:cNvPr>
          <p:cNvGrpSpPr/>
          <p:nvPr/>
        </p:nvGrpSpPr>
        <p:grpSpPr>
          <a:xfrm>
            <a:off x="3031502" y="2920279"/>
            <a:ext cx="1619272" cy="1438581"/>
            <a:chOff x="1968501" y="3377025"/>
            <a:chExt cx="7289478" cy="6476064"/>
          </a:xfrm>
          <a:effectLst>
            <a:outerShdw blurRad="50800" dist="50800" dir="2700000" sx="104000" sy="104000" algn="ctr" rotWithShape="0">
              <a:schemeClr val="bg1">
                <a:alpha val="40000"/>
              </a:schemeClr>
            </a:outerShdw>
          </a:effectLst>
        </p:grpSpPr>
        <p:cxnSp>
          <p:nvCxnSpPr>
            <p:cNvPr id="176" name="Google Shape;176;p25">
              <a:extLst>
                <a:ext uri="{FF2B5EF4-FFF2-40B4-BE49-F238E27FC236}">
                  <a16:creationId xmlns:a16="http://schemas.microsoft.com/office/drawing/2014/main" id="{48E89505-2132-4192-AA1A-32403D275B89}"/>
                </a:ext>
              </a:extLst>
            </p:cNvPr>
            <p:cNvCxnSpPr/>
            <p:nvPr/>
          </p:nvCxnSpPr>
          <p:spPr>
            <a:xfrm>
              <a:off x="4940301" y="3982751"/>
              <a:ext cx="2946401" cy="0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7" name="Google Shape;177;p25">
              <a:extLst>
                <a:ext uri="{FF2B5EF4-FFF2-40B4-BE49-F238E27FC236}">
                  <a16:creationId xmlns:a16="http://schemas.microsoft.com/office/drawing/2014/main" id="{50A08F95-7F5F-5FAF-2FB2-8240453E33BA}"/>
                </a:ext>
              </a:extLst>
            </p:cNvPr>
            <p:cNvSpPr/>
            <p:nvPr/>
          </p:nvSpPr>
          <p:spPr>
            <a:xfrm>
              <a:off x="7054530" y="3377025"/>
              <a:ext cx="1308101" cy="1219195"/>
            </a:xfrm>
            <a:prstGeom prst="flowChartDecision">
              <a:avLst/>
            </a:pr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78" name="Google Shape;178;p25">
              <a:extLst>
                <a:ext uri="{FF2B5EF4-FFF2-40B4-BE49-F238E27FC236}">
                  <a16:creationId xmlns:a16="http://schemas.microsoft.com/office/drawing/2014/main" id="{EB463182-50C6-B5DC-4148-71E9A26D8EFB}"/>
                </a:ext>
              </a:extLst>
            </p:cNvPr>
            <p:cNvCxnSpPr/>
            <p:nvPr/>
          </p:nvCxnSpPr>
          <p:spPr>
            <a:xfrm rot="10800000">
              <a:off x="7683499" y="3982751"/>
              <a:ext cx="0" cy="5256522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9" name="Google Shape;179;p25">
              <a:extLst>
                <a:ext uri="{FF2B5EF4-FFF2-40B4-BE49-F238E27FC236}">
                  <a16:creationId xmlns:a16="http://schemas.microsoft.com/office/drawing/2014/main" id="{5A2B7BE9-F3B7-6BC1-23C5-CF51D0BD760B}"/>
                </a:ext>
              </a:extLst>
            </p:cNvPr>
            <p:cNvCxnSpPr/>
            <p:nvPr/>
          </p:nvCxnSpPr>
          <p:spPr>
            <a:xfrm rot="10800000">
              <a:off x="3505198" y="4122452"/>
              <a:ext cx="0" cy="3351520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0" name="Google Shape;180;p25">
              <a:extLst>
                <a:ext uri="{FF2B5EF4-FFF2-40B4-BE49-F238E27FC236}">
                  <a16:creationId xmlns:a16="http://schemas.microsoft.com/office/drawing/2014/main" id="{B9C9C6AF-E018-B34A-91AC-F73FA8A85B78}"/>
                </a:ext>
              </a:extLst>
            </p:cNvPr>
            <p:cNvSpPr/>
            <p:nvPr/>
          </p:nvSpPr>
          <p:spPr>
            <a:xfrm>
              <a:off x="1968501" y="3379501"/>
              <a:ext cx="3098797" cy="1219200"/>
            </a:xfrm>
            <a:prstGeom prst="roundRect">
              <a:avLst>
                <a:gd name="adj" fmla="val 16667"/>
              </a:avLst>
            </a:prstGeom>
            <a:solidFill>
              <a:srgbClr val="22B14C"/>
            </a:solidFill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1" name="Google Shape;181;p25">
              <a:extLst>
                <a:ext uri="{FF2B5EF4-FFF2-40B4-BE49-F238E27FC236}">
                  <a16:creationId xmlns:a16="http://schemas.microsoft.com/office/drawing/2014/main" id="{E9387612-696C-0A37-DF1A-6797E5AD65B9}"/>
                </a:ext>
              </a:extLst>
            </p:cNvPr>
            <p:cNvSpPr/>
            <p:nvPr/>
          </p:nvSpPr>
          <p:spPr>
            <a:xfrm>
              <a:off x="2851150" y="7240302"/>
              <a:ext cx="1308101" cy="1219195"/>
            </a:xfrm>
            <a:prstGeom prst="flowChartDecision">
              <a:avLst/>
            </a:prstGeom>
            <a:solidFill>
              <a:srgbClr val="B5E61D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82" name="Google Shape;182;p25">
              <a:extLst>
                <a:ext uri="{FF2B5EF4-FFF2-40B4-BE49-F238E27FC236}">
                  <a16:creationId xmlns:a16="http://schemas.microsoft.com/office/drawing/2014/main" id="{6D58E7E4-D7EB-B78B-5E57-50A1D49A87C6}"/>
                </a:ext>
              </a:extLst>
            </p:cNvPr>
            <p:cNvCxnSpPr/>
            <p:nvPr/>
          </p:nvCxnSpPr>
          <p:spPr>
            <a:xfrm>
              <a:off x="4054478" y="7849900"/>
              <a:ext cx="2946401" cy="0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83" name="Google Shape;183;p25">
              <a:extLst>
                <a:ext uri="{FF2B5EF4-FFF2-40B4-BE49-F238E27FC236}">
                  <a16:creationId xmlns:a16="http://schemas.microsoft.com/office/drawing/2014/main" id="{EB6E5E3D-9DFC-F111-853D-1490F24312ED}"/>
                </a:ext>
              </a:extLst>
            </p:cNvPr>
            <p:cNvSpPr/>
            <p:nvPr/>
          </p:nvSpPr>
          <p:spPr>
            <a:xfrm>
              <a:off x="6159182" y="7240302"/>
              <a:ext cx="3098797" cy="1219200"/>
            </a:xfrm>
            <a:prstGeom prst="roundRect">
              <a:avLst>
                <a:gd name="adj" fmla="val 16667"/>
              </a:avLst>
            </a:prstGeom>
            <a:solidFill>
              <a:srgbClr val="A8D618"/>
            </a:solidFill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84" name="Google Shape;184;p25">
              <a:extLst>
                <a:ext uri="{FF2B5EF4-FFF2-40B4-BE49-F238E27FC236}">
                  <a16:creationId xmlns:a16="http://schemas.microsoft.com/office/drawing/2014/main" id="{6EF1600A-9CF9-3EA3-7CA6-D8D930E816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3048" y="9239273"/>
              <a:ext cx="2436507" cy="6347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5" name="Google Shape;185;p25">
              <a:extLst>
                <a:ext uri="{FF2B5EF4-FFF2-40B4-BE49-F238E27FC236}">
                  <a16:creationId xmlns:a16="http://schemas.microsoft.com/office/drawing/2014/main" id="{6DB88F34-E9D5-9884-2244-C3036D9ABAD1}"/>
                </a:ext>
              </a:extLst>
            </p:cNvPr>
            <p:cNvSpPr/>
            <p:nvPr/>
          </p:nvSpPr>
          <p:spPr>
            <a:xfrm>
              <a:off x="4971889" y="8633894"/>
              <a:ext cx="1308101" cy="1219195"/>
            </a:xfrm>
            <a:prstGeom prst="flowChartDecision">
              <a:avLst/>
            </a:prstGeom>
            <a:solidFill>
              <a:srgbClr val="4951BF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" name="Google Shape;186;p25">
            <a:extLst>
              <a:ext uri="{FF2B5EF4-FFF2-40B4-BE49-F238E27FC236}">
                <a16:creationId xmlns:a16="http://schemas.microsoft.com/office/drawing/2014/main" id="{254FCC70-52DD-EC51-08B4-FD71C3CAFCD6}"/>
              </a:ext>
            </a:extLst>
          </p:cNvPr>
          <p:cNvSpPr txBox="1"/>
          <p:nvPr/>
        </p:nvSpPr>
        <p:spPr>
          <a:xfrm>
            <a:off x="2945533" y="4572032"/>
            <a:ext cx="1791210" cy="36929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dk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BRMODELO</a:t>
            </a:r>
            <a:endParaRPr lang="pt-BR" sz="20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8E5990-3267-3A7A-5EB3-3A5C9307C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47" t="13128" r="29538" b="13436"/>
          <a:stretch/>
        </p:blipFill>
        <p:spPr bwMode="auto">
          <a:xfrm>
            <a:off x="7451076" y="2920279"/>
            <a:ext cx="1471999" cy="1478895"/>
          </a:xfrm>
          <a:prstGeom prst="rect">
            <a:avLst/>
          </a:prstGeom>
          <a:noFill/>
          <a:effectLst>
            <a:outerShdw blurRad="50800" dist="50800" dir="2700000" sx="105000" sy="105000" algn="c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73;p25">
            <a:extLst>
              <a:ext uri="{FF2B5EF4-FFF2-40B4-BE49-F238E27FC236}">
                <a16:creationId xmlns:a16="http://schemas.microsoft.com/office/drawing/2014/main" id="{03A2CF85-C6FB-89E1-7161-EED3AB279DA5}"/>
              </a:ext>
            </a:extLst>
          </p:cNvPr>
          <p:cNvSpPr txBox="1"/>
          <p:nvPr/>
        </p:nvSpPr>
        <p:spPr>
          <a:xfrm>
            <a:off x="7513979" y="4572032"/>
            <a:ext cx="1576094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VSCODE</a:t>
            </a:r>
            <a:endParaRPr sz="20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293492C-9D4D-F8DF-3FE1-C03A75DA8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49" t="13968" r="26428" b="13651"/>
          <a:stretch/>
        </p:blipFill>
        <p:spPr bwMode="auto">
          <a:xfrm>
            <a:off x="9469787" y="2920279"/>
            <a:ext cx="1633713" cy="1417567"/>
          </a:xfrm>
          <a:prstGeom prst="rect">
            <a:avLst/>
          </a:prstGeom>
          <a:noFill/>
          <a:effectLst>
            <a:outerShdw blurRad="50800" dist="50800" dir="2700000" sx="109000" sy="109000" algn="c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73;p25">
            <a:extLst>
              <a:ext uri="{FF2B5EF4-FFF2-40B4-BE49-F238E27FC236}">
                <a16:creationId xmlns:a16="http://schemas.microsoft.com/office/drawing/2014/main" id="{3830DAF9-CC82-07C8-BE79-A40955653C0A}"/>
              </a:ext>
            </a:extLst>
          </p:cNvPr>
          <p:cNvSpPr txBox="1"/>
          <p:nvPr/>
        </p:nvSpPr>
        <p:spPr>
          <a:xfrm>
            <a:off x="9498596" y="4572032"/>
            <a:ext cx="1576094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REACT</a:t>
            </a:r>
            <a:endParaRPr lang="pt-BR" sz="20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7516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54000" sy="100000" flip="none" algn="tl"/>
        </a:blipFill>
        <a:effectLst/>
      </p:bgPr>
    </p:bg>
    <p:spTree>
      <p:nvGrpSpPr>
        <p:cNvPr id="1" name="Shape 198">
          <a:extLst>
            <a:ext uri="{FF2B5EF4-FFF2-40B4-BE49-F238E27FC236}">
              <a16:creationId xmlns:a16="http://schemas.microsoft.com/office/drawing/2014/main" id="{975AA4C6-D37F-74E6-231A-4E0449D55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63;p24">
            <a:extLst>
              <a:ext uri="{FF2B5EF4-FFF2-40B4-BE49-F238E27FC236}">
                <a16:creationId xmlns:a16="http://schemas.microsoft.com/office/drawing/2014/main" id="{82457654-686D-687B-DDD7-FDD7F08DB2B8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LINHA DO TEMPO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9" name="Google Shape;165;p24">
            <a:extLst>
              <a:ext uri="{FF2B5EF4-FFF2-40B4-BE49-F238E27FC236}">
                <a16:creationId xmlns:a16="http://schemas.microsoft.com/office/drawing/2014/main" id="{6B0958C0-C468-5B33-4AF4-AB6E3EAD453A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Gráfico 2">
            <a:extLst>
              <a:ext uri="{FF2B5EF4-FFF2-40B4-BE49-F238E27FC236}">
                <a16:creationId xmlns:a16="http://schemas.microsoft.com/office/drawing/2014/main" id="{77B43C1C-529E-7AC3-F8F8-C069CA5D4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0711" y="3364525"/>
            <a:ext cx="720000" cy="72000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7B894673-1558-0D18-788E-20AD398D1C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60635" y="3431200"/>
            <a:ext cx="720000" cy="72000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BB9A3E7-82ED-7E32-01A9-AE10EEDC94C0}"/>
              </a:ext>
            </a:extLst>
          </p:cNvPr>
          <p:cNvCxnSpPr>
            <a:cxnSpLocks/>
          </p:cNvCxnSpPr>
          <p:nvPr/>
        </p:nvCxnSpPr>
        <p:spPr>
          <a:xfrm>
            <a:off x="9467850" y="3762375"/>
            <a:ext cx="1479550" cy="0"/>
          </a:xfrm>
          <a:prstGeom prst="straightConnector1">
            <a:avLst/>
          </a:prstGeom>
          <a:ln w="38100">
            <a:solidFill>
              <a:srgbClr val="ECECE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Gráfico 3">
            <a:extLst>
              <a:ext uri="{FF2B5EF4-FFF2-40B4-BE49-F238E27FC236}">
                <a16:creationId xmlns:a16="http://schemas.microsoft.com/office/drawing/2014/main" id="{35F77A0A-68A5-0CD7-CC02-E46DAE4D8B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80559" y="3431200"/>
            <a:ext cx="720000" cy="72000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9DDCF0DF-E734-CC77-4804-183DE2022F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00483" y="3431200"/>
            <a:ext cx="720000" cy="720000"/>
          </a:xfrm>
          <a:prstGeom prst="rect">
            <a:avLst/>
          </a:prstGeom>
        </p:spPr>
      </p:pic>
      <p:sp>
        <p:nvSpPr>
          <p:cNvPr id="7" name="Google Shape;164;p24">
            <a:extLst>
              <a:ext uri="{FF2B5EF4-FFF2-40B4-BE49-F238E27FC236}">
                <a16:creationId xmlns:a16="http://schemas.microsoft.com/office/drawing/2014/main" id="{E5BC88B1-9BD4-B8F9-F7AD-3FBA5FC03107}"/>
              </a:ext>
            </a:extLst>
          </p:cNvPr>
          <p:cNvSpPr txBox="1"/>
          <p:nvPr/>
        </p:nvSpPr>
        <p:spPr>
          <a:xfrm>
            <a:off x="1225123" y="2185032"/>
            <a:ext cx="3965851" cy="720000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Calibri" panose="020F0502020204030204" pitchFamily="34" charset="0"/>
                <a:sym typeface="Arial Black"/>
              </a:rPr>
              <a:t>Entrevistas com </a:t>
            </a:r>
            <a:r>
              <a:rPr lang="pt-BR" sz="24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Calibri" panose="020F0502020204030204" pitchFamily="34" charset="0"/>
                <a:sym typeface="Arial Black"/>
              </a:rPr>
              <a:t>MEIs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Calibri" panose="020F0502020204030204" pitchFamily="34" charset="0"/>
                <a:sym typeface="Arial Black"/>
              </a:rPr>
              <a:t> e pequenos comerciantes.</a:t>
            </a:r>
            <a:endParaRPr lang="pt-BR" sz="2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 Black"/>
              <a:cs typeface="Calibri" panose="020F0502020204030204" pitchFamily="34" charset="0"/>
              <a:sym typeface="Arial Black"/>
            </a:endParaRPr>
          </a:p>
        </p:txBody>
      </p:sp>
      <p:sp>
        <p:nvSpPr>
          <p:cNvPr id="9" name="Google Shape;164;p24">
            <a:extLst>
              <a:ext uri="{FF2B5EF4-FFF2-40B4-BE49-F238E27FC236}">
                <a16:creationId xmlns:a16="http://schemas.microsoft.com/office/drawing/2014/main" id="{8B7897C2-35D6-AC5D-2561-A750B89F58A9}"/>
              </a:ext>
            </a:extLst>
          </p:cNvPr>
          <p:cNvSpPr txBox="1"/>
          <p:nvPr/>
        </p:nvSpPr>
        <p:spPr>
          <a:xfrm>
            <a:off x="5557905" y="2185032"/>
            <a:ext cx="2545083" cy="720000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Calibri" panose="020F0502020204030204" pitchFamily="34" charset="0"/>
                <a:sym typeface="Arial Black"/>
              </a:rPr>
              <a:t>Protótipo das principais telas.</a:t>
            </a:r>
            <a:endParaRPr lang="pt-BR" sz="2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 Black"/>
              <a:cs typeface="Calibri" panose="020F0502020204030204" pitchFamily="34" charset="0"/>
              <a:sym typeface="Arial Black"/>
            </a:endParaRPr>
          </a:p>
        </p:txBody>
      </p:sp>
      <p:sp>
        <p:nvSpPr>
          <p:cNvPr id="12" name="Google Shape;164;p24">
            <a:extLst>
              <a:ext uri="{FF2B5EF4-FFF2-40B4-BE49-F238E27FC236}">
                <a16:creationId xmlns:a16="http://schemas.microsoft.com/office/drawing/2014/main" id="{048B0C37-85E4-02CC-19ED-02E23081A92D}"/>
              </a:ext>
            </a:extLst>
          </p:cNvPr>
          <p:cNvSpPr txBox="1"/>
          <p:nvPr/>
        </p:nvSpPr>
        <p:spPr>
          <a:xfrm>
            <a:off x="7662406" y="4592960"/>
            <a:ext cx="3113444" cy="720000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Protótipo funcional.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400" b="1" dirty="0">
                <a:solidFill>
                  <a:schemeClr val="lt1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Century Gothic"/>
              </a:rPr>
              <a:t>(in </a:t>
            </a:r>
            <a:r>
              <a:rPr lang="pt-BR" sz="2400" b="1" dirty="0" err="1">
                <a:solidFill>
                  <a:schemeClr val="lt1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Century Gothic"/>
              </a:rPr>
              <a:t>progress</a:t>
            </a:r>
            <a:r>
              <a:rPr lang="pt-BR" sz="2400" b="1" dirty="0">
                <a:solidFill>
                  <a:schemeClr val="lt1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Century Gothic"/>
              </a:rPr>
              <a:t>)</a:t>
            </a:r>
            <a:endParaRPr lang="pt-BR" sz="2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Google Shape;164;p24">
            <a:extLst>
              <a:ext uri="{FF2B5EF4-FFF2-40B4-BE49-F238E27FC236}">
                <a16:creationId xmlns:a16="http://schemas.microsoft.com/office/drawing/2014/main" id="{EE9DD5DD-1E9A-28B7-1A51-B3C8ECEC2411}"/>
              </a:ext>
            </a:extLst>
          </p:cNvPr>
          <p:cNvSpPr txBox="1"/>
          <p:nvPr/>
        </p:nvSpPr>
        <p:spPr>
          <a:xfrm>
            <a:off x="2870656" y="4592960"/>
            <a:ext cx="3417601" cy="720000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Mapeamento de gargalos e requisitos.</a:t>
            </a:r>
            <a:endParaRPr lang="pt-BR" sz="2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25B71B47-72AC-BAC9-8EF5-314541316BFE}"/>
              </a:ext>
            </a:extLst>
          </p:cNvPr>
          <p:cNvCxnSpPr>
            <a:cxnSpLocks/>
          </p:cNvCxnSpPr>
          <p:nvPr/>
        </p:nvCxnSpPr>
        <p:spPr>
          <a:xfrm>
            <a:off x="7040563" y="3762375"/>
            <a:ext cx="1439862" cy="0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11E03517-3FBD-B15D-AECE-8CD3E646CDB4}"/>
              </a:ext>
            </a:extLst>
          </p:cNvPr>
          <p:cNvCxnSpPr>
            <a:cxnSpLocks/>
          </p:cNvCxnSpPr>
          <p:nvPr/>
        </p:nvCxnSpPr>
        <p:spPr>
          <a:xfrm>
            <a:off x="4567212" y="3762625"/>
            <a:ext cx="1439862" cy="0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9A082162-40EB-7A5C-D22E-075F9310CD6C}"/>
              </a:ext>
            </a:extLst>
          </p:cNvPr>
          <p:cNvCxnSpPr>
            <a:cxnSpLocks/>
          </p:cNvCxnSpPr>
          <p:nvPr/>
        </p:nvCxnSpPr>
        <p:spPr>
          <a:xfrm>
            <a:off x="2246261" y="3762875"/>
            <a:ext cx="1439862" cy="0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975391E-9879-C572-5766-2EC9605108C2}"/>
              </a:ext>
            </a:extLst>
          </p:cNvPr>
          <p:cNvCxnSpPr>
            <a:cxnSpLocks/>
          </p:cNvCxnSpPr>
          <p:nvPr/>
        </p:nvCxnSpPr>
        <p:spPr>
          <a:xfrm>
            <a:off x="1712550" y="3017576"/>
            <a:ext cx="0" cy="411424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D450F465-3BE5-34BC-2CFD-2035C714EA69}"/>
              </a:ext>
            </a:extLst>
          </p:cNvPr>
          <p:cNvCxnSpPr>
            <a:cxnSpLocks/>
          </p:cNvCxnSpPr>
          <p:nvPr/>
        </p:nvCxnSpPr>
        <p:spPr>
          <a:xfrm>
            <a:off x="4114694" y="4153400"/>
            <a:ext cx="0" cy="411424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7400A12A-C668-2A24-BF71-013BC8B258AC}"/>
              </a:ext>
            </a:extLst>
          </p:cNvPr>
          <p:cNvCxnSpPr>
            <a:cxnSpLocks/>
          </p:cNvCxnSpPr>
          <p:nvPr/>
        </p:nvCxnSpPr>
        <p:spPr>
          <a:xfrm>
            <a:off x="6540559" y="3017576"/>
            <a:ext cx="0" cy="411424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F3C2E1AB-0482-B540-472C-A8E10D46E755}"/>
              </a:ext>
            </a:extLst>
          </p:cNvPr>
          <p:cNvCxnSpPr>
            <a:cxnSpLocks/>
          </p:cNvCxnSpPr>
          <p:nvPr/>
        </p:nvCxnSpPr>
        <p:spPr>
          <a:xfrm>
            <a:off x="8963082" y="4176288"/>
            <a:ext cx="0" cy="411424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1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19050000" ty="-19050000" sx="100000" sy="100000" flip="none" algn="tl"/>
        </a:blipFill>
        <a:effectLst/>
      </p:bgPr>
    </p:bg>
    <p:spTree>
      <p:nvGrpSpPr>
        <p:cNvPr id="1" name="Shape 132">
          <a:extLst>
            <a:ext uri="{FF2B5EF4-FFF2-40B4-BE49-F238E27FC236}">
              <a16:creationId xmlns:a16="http://schemas.microsoft.com/office/drawing/2014/main" id="{8C6AC1D4-4B9C-E697-3DC5-A4B405319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C3A27C5C-BC50-0D0D-0434-A08EF526CFA0}"/>
              </a:ext>
            </a:extLst>
          </p:cNvPr>
          <p:cNvGrpSpPr/>
          <p:nvPr/>
        </p:nvGrpSpPr>
        <p:grpSpPr>
          <a:xfrm>
            <a:off x="3772035" y="1179652"/>
            <a:ext cx="4647929" cy="4547832"/>
            <a:chOff x="3772035" y="1179652"/>
            <a:chExt cx="4647929" cy="4547832"/>
          </a:xfrm>
        </p:grpSpPr>
        <p:pic>
          <p:nvPicPr>
            <p:cNvPr id="2" name="Google Shape;260;p1">
              <a:extLst>
                <a:ext uri="{FF2B5EF4-FFF2-40B4-BE49-F238E27FC236}">
                  <a16:creationId xmlns:a16="http://schemas.microsoft.com/office/drawing/2014/main" id="{0117A562-A7F0-4884-6B5A-716DF9F0F1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8326" r="17948"/>
            <a:stretch/>
          </p:blipFill>
          <p:spPr>
            <a:xfrm>
              <a:off x="3772035" y="1179652"/>
              <a:ext cx="4647929" cy="45478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F2F2F2"/>
              </a:outerShdw>
            </a:effectLst>
          </p:spPr>
        </p:pic>
        <p:sp>
          <p:nvSpPr>
            <p:cNvPr id="4" name="Google Shape;164;p24">
              <a:extLst>
                <a:ext uri="{FF2B5EF4-FFF2-40B4-BE49-F238E27FC236}">
                  <a16:creationId xmlns:a16="http://schemas.microsoft.com/office/drawing/2014/main" id="{8DC139F8-0175-0647-1749-4178FE01C908}"/>
                </a:ext>
              </a:extLst>
            </p:cNvPr>
            <p:cNvSpPr txBox="1"/>
            <p:nvPr/>
          </p:nvSpPr>
          <p:spPr>
            <a:xfrm>
              <a:off x="5726396" y="4167746"/>
              <a:ext cx="1490330" cy="685608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SzPts val="1800"/>
              </a:pPr>
              <a:r>
                <a:rPr lang="pt-BR" sz="4800" b="1" i="0" u="none" strike="noStrike" cap="none" dirty="0">
                  <a:solidFill>
                    <a:schemeClr val="lt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WEB</a:t>
              </a:r>
              <a:endParaRPr lang="pt-BR" sz="48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15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alha">
  <a:themeElements>
    <a:clrScheme name="Malha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388</Words>
  <Application>Microsoft Office PowerPoint</Application>
  <PresentationFormat>Widescreen</PresentationFormat>
  <Paragraphs>58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Calibri</vt:lpstr>
      <vt:lpstr>Century Gothic</vt:lpstr>
      <vt:lpstr>Malha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Vanderson da Silva</dc:creator>
  <cp:lastModifiedBy>Vanderson da Silva</cp:lastModifiedBy>
  <cp:revision>30</cp:revision>
  <dcterms:created xsi:type="dcterms:W3CDTF">2024-04-24T14:07:02Z</dcterms:created>
  <dcterms:modified xsi:type="dcterms:W3CDTF">2025-04-25T20:33:52Z</dcterms:modified>
</cp:coreProperties>
</file>